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
  </p:notesMasterIdLst>
  <p:sldIdLst>
    <p:sldId id="260" r:id="rId2"/>
    <p:sldId id="261" r:id="rId3"/>
  </p:sldIdLst>
  <p:sldSz cx="6858000" cy="9906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E6A2CE"/>
    <a:srgbClr val="FBC599"/>
    <a:srgbClr val="FFFF00"/>
    <a:srgbClr val="F6FFD7"/>
    <a:srgbClr val="CCFF66"/>
    <a:srgbClr val="FFCC66"/>
    <a:srgbClr val="FFFF99"/>
    <a:srgbClr val="FFFF66"/>
    <a:srgbClr val="0CFC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中間スタイル 3 - アクセント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46" d="100"/>
          <a:sy n="46" d="100"/>
        </p:scale>
        <p:origin x="243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9413" cy="495300"/>
          </a:xfrm>
          <a:prstGeom prst="rect">
            <a:avLst/>
          </a:prstGeom>
        </p:spPr>
        <p:txBody>
          <a:bodyPr vert="horz" lIns="91426" tIns="45714" rIns="91426"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26" tIns="45714" rIns="91426" bIns="45714" rtlCol="0"/>
          <a:lstStyle>
            <a:lvl1pPr algn="r">
              <a:defRPr sz="1200"/>
            </a:lvl1pPr>
          </a:lstStyle>
          <a:p>
            <a:fld id="{47247370-434D-4D33-A85D-4F8C4D7EA2AD}" type="datetimeFigureOut">
              <a:rPr kumimoji="1" lang="ja-JP" altLang="en-US" smtClean="0"/>
              <a:t>2024/1/22</a:t>
            </a:fld>
            <a:endParaRPr kumimoji="1" lang="ja-JP" altLang="en-US"/>
          </a:p>
        </p:txBody>
      </p:sp>
      <p:sp>
        <p:nvSpPr>
          <p:cNvPr id="4" name="スライド イメージ プレースホルダー 3"/>
          <p:cNvSpPr>
            <a:spLocks noGrp="1" noRot="1" noChangeAspect="1"/>
          </p:cNvSpPr>
          <p:nvPr>
            <p:ph type="sldImg" idx="2"/>
          </p:nvPr>
        </p:nvSpPr>
        <p:spPr>
          <a:xfrm>
            <a:off x="2216150" y="1233488"/>
            <a:ext cx="2303463" cy="3328987"/>
          </a:xfrm>
          <a:prstGeom prst="rect">
            <a:avLst/>
          </a:prstGeom>
          <a:noFill/>
          <a:ln w="12700">
            <a:solidFill>
              <a:prstClr val="black"/>
            </a:solidFill>
          </a:ln>
        </p:spPr>
        <p:txBody>
          <a:bodyPr vert="horz" lIns="91426" tIns="45714" rIns="91426" bIns="45714" rtlCol="0" anchor="ctr"/>
          <a:lstStyle/>
          <a:p>
            <a:endParaRPr lang="ja-JP" altLang="en-US"/>
          </a:p>
        </p:txBody>
      </p:sp>
      <p:sp>
        <p:nvSpPr>
          <p:cNvPr id="5" name="ノート プレースホルダー 4"/>
          <p:cNvSpPr>
            <a:spLocks noGrp="1"/>
          </p:cNvSpPr>
          <p:nvPr>
            <p:ph type="body" sz="quarter" idx="3"/>
          </p:nvPr>
        </p:nvSpPr>
        <p:spPr>
          <a:xfrm>
            <a:off x="673102" y="4748214"/>
            <a:ext cx="5389562" cy="3884612"/>
          </a:xfrm>
          <a:prstGeom prst="rect">
            <a:avLst/>
          </a:prstGeom>
        </p:spPr>
        <p:txBody>
          <a:bodyPr vert="horz" lIns="91426" tIns="45714" rIns="91426" bIns="4571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013"/>
            <a:ext cx="2919413" cy="495300"/>
          </a:xfrm>
          <a:prstGeom prst="rect">
            <a:avLst/>
          </a:prstGeom>
        </p:spPr>
        <p:txBody>
          <a:bodyPr vert="horz" lIns="91426" tIns="45714" rIns="91426"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26" tIns="45714" rIns="91426" bIns="45714" rtlCol="0" anchor="b"/>
          <a:lstStyle>
            <a:lvl1pPr algn="r">
              <a:defRPr sz="1200"/>
            </a:lvl1pPr>
          </a:lstStyle>
          <a:p>
            <a:fld id="{C8D6091E-8603-4CE1-928C-40C6FA8202C4}" type="slidenum">
              <a:rPr kumimoji="1" lang="ja-JP" altLang="en-US" smtClean="0"/>
              <a:t>‹#›</a:t>
            </a:fld>
            <a:endParaRPr kumimoji="1" lang="ja-JP" altLang="en-US"/>
          </a:p>
        </p:txBody>
      </p:sp>
    </p:spTree>
    <p:extLst>
      <p:ext uri="{BB962C8B-B14F-4D97-AF65-F5344CB8AC3E}">
        <p14:creationId xmlns:p14="http://schemas.microsoft.com/office/powerpoint/2010/main" val="250975398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5DCDB17-5DF9-4526-A077-C32F8B8707F7}" type="datetimeFigureOut">
              <a:rPr kumimoji="1" lang="ja-JP" altLang="en-US" smtClean="0"/>
              <a:t>2024/1/22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81B9427-C7C2-4977-A24B-272E73152117}" type="slidenum">
              <a:rPr kumimoji="1" lang="ja-JP" altLang="en-US" smtClean="0"/>
              <a:t>‹#›</a:t>
            </a:fld>
            <a:endParaRPr kumimoji="1" lang="ja-JP" altLang="en-US"/>
          </a:p>
        </p:txBody>
      </p:sp>
    </p:spTree>
    <p:extLst>
      <p:ext uri="{BB962C8B-B14F-4D97-AF65-F5344CB8AC3E}">
        <p14:creationId xmlns:p14="http://schemas.microsoft.com/office/powerpoint/2010/main" val="1751857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5DCDB17-5DF9-4526-A077-C32F8B8707F7}" type="datetimeFigureOut">
              <a:rPr kumimoji="1" lang="ja-JP" altLang="en-US" smtClean="0"/>
              <a:t>2024/1/22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81B9427-C7C2-4977-A24B-272E73152117}" type="slidenum">
              <a:rPr kumimoji="1" lang="ja-JP" altLang="en-US" smtClean="0"/>
              <a:t>‹#›</a:t>
            </a:fld>
            <a:endParaRPr kumimoji="1" lang="ja-JP" altLang="en-US"/>
          </a:p>
        </p:txBody>
      </p:sp>
    </p:spTree>
    <p:extLst>
      <p:ext uri="{BB962C8B-B14F-4D97-AF65-F5344CB8AC3E}">
        <p14:creationId xmlns:p14="http://schemas.microsoft.com/office/powerpoint/2010/main" val="3180591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5DCDB17-5DF9-4526-A077-C32F8B8707F7}" type="datetimeFigureOut">
              <a:rPr kumimoji="1" lang="ja-JP" altLang="en-US" smtClean="0"/>
              <a:t>2024/1/22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81B9427-C7C2-4977-A24B-272E73152117}" type="slidenum">
              <a:rPr kumimoji="1" lang="ja-JP" altLang="en-US" smtClean="0"/>
              <a:t>‹#›</a:t>
            </a:fld>
            <a:endParaRPr kumimoji="1" lang="ja-JP" altLang="en-US"/>
          </a:p>
        </p:txBody>
      </p:sp>
    </p:spTree>
    <p:extLst>
      <p:ext uri="{BB962C8B-B14F-4D97-AF65-F5344CB8AC3E}">
        <p14:creationId xmlns:p14="http://schemas.microsoft.com/office/powerpoint/2010/main" val="3363358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5DCDB17-5DF9-4526-A077-C32F8B8707F7}" type="datetimeFigureOut">
              <a:rPr kumimoji="1" lang="ja-JP" altLang="en-US" smtClean="0"/>
              <a:t>2024/1/22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81B9427-C7C2-4977-A24B-272E73152117}" type="slidenum">
              <a:rPr kumimoji="1" lang="ja-JP" altLang="en-US" smtClean="0"/>
              <a:t>‹#›</a:t>
            </a:fld>
            <a:endParaRPr kumimoji="1" lang="ja-JP" altLang="en-US"/>
          </a:p>
        </p:txBody>
      </p:sp>
    </p:spTree>
    <p:extLst>
      <p:ext uri="{BB962C8B-B14F-4D97-AF65-F5344CB8AC3E}">
        <p14:creationId xmlns:p14="http://schemas.microsoft.com/office/powerpoint/2010/main" val="1342060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5DCDB17-5DF9-4526-A077-C32F8B8707F7}" type="datetimeFigureOut">
              <a:rPr kumimoji="1" lang="ja-JP" altLang="en-US" smtClean="0"/>
              <a:t>2024/1/22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81B9427-C7C2-4977-A24B-272E73152117}" type="slidenum">
              <a:rPr kumimoji="1" lang="ja-JP" altLang="en-US" smtClean="0"/>
              <a:t>‹#›</a:t>
            </a:fld>
            <a:endParaRPr kumimoji="1" lang="ja-JP" altLang="en-US"/>
          </a:p>
        </p:txBody>
      </p:sp>
    </p:spTree>
    <p:extLst>
      <p:ext uri="{BB962C8B-B14F-4D97-AF65-F5344CB8AC3E}">
        <p14:creationId xmlns:p14="http://schemas.microsoft.com/office/powerpoint/2010/main" val="199846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5DCDB17-5DF9-4526-A077-C32F8B8707F7}" type="datetimeFigureOut">
              <a:rPr kumimoji="1" lang="ja-JP" altLang="en-US" smtClean="0"/>
              <a:t>2024/1/22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81B9427-C7C2-4977-A24B-272E73152117}" type="slidenum">
              <a:rPr kumimoji="1" lang="ja-JP" altLang="en-US" smtClean="0"/>
              <a:t>‹#›</a:t>
            </a:fld>
            <a:endParaRPr kumimoji="1" lang="ja-JP" altLang="en-US"/>
          </a:p>
        </p:txBody>
      </p:sp>
    </p:spTree>
    <p:extLst>
      <p:ext uri="{BB962C8B-B14F-4D97-AF65-F5344CB8AC3E}">
        <p14:creationId xmlns:p14="http://schemas.microsoft.com/office/powerpoint/2010/main" val="560749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5DCDB17-5DF9-4526-A077-C32F8B8707F7}" type="datetimeFigureOut">
              <a:rPr kumimoji="1" lang="ja-JP" altLang="en-US" smtClean="0"/>
              <a:t>2024/1/22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81B9427-C7C2-4977-A24B-272E73152117}" type="slidenum">
              <a:rPr kumimoji="1" lang="ja-JP" altLang="en-US" smtClean="0"/>
              <a:t>‹#›</a:t>
            </a:fld>
            <a:endParaRPr kumimoji="1" lang="ja-JP" altLang="en-US"/>
          </a:p>
        </p:txBody>
      </p:sp>
    </p:spTree>
    <p:extLst>
      <p:ext uri="{BB962C8B-B14F-4D97-AF65-F5344CB8AC3E}">
        <p14:creationId xmlns:p14="http://schemas.microsoft.com/office/powerpoint/2010/main" val="2738754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5DCDB17-5DF9-4526-A077-C32F8B8707F7}" type="datetimeFigureOut">
              <a:rPr kumimoji="1" lang="ja-JP" altLang="en-US" smtClean="0"/>
              <a:t>2024/1/22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81B9427-C7C2-4977-A24B-272E73152117}" type="slidenum">
              <a:rPr kumimoji="1" lang="ja-JP" altLang="en-US" smtClean="0"/>
              <a:t>‹#›</a:t>
            </a:fld>
            <a:endParaRPr kumimoji="1" lang="ja-JP" altLang="en-US"/>
          </a:p>
        </p:txBody>
      </p:sp>
    </p:spTree>
    <p:extLst>
      <p:ext uri="{BB962C8B-B14F-4D97-AF65-F5344CB8AC3E}">
        <p14:creationId xmlns:p14="http://schemas.microsoft.com/office/powerpoint/2010/main" val="2206956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DCDB17-5DF9-4526-A077-C32F8B8707F7}" type="datetimeFigureOut">
              <a:rPr kumimoji="1" lang="ja-JP" altLang="en-US" smtClean="0"/>
              <a:t>2024/1/22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81B9427-C7C2-4977-A24B-272E73152117}" type="slidenum">
              <a:rPr kumimoji="1" lang="ja-JP" altLang="en-US" smtClean="0"/>
              <a:t>‹#›</a:t>
            </a:fld>
            <a:endParaRPr kumimoji="1" lang="ja-JP" altLang="en-US"/>
          </a:p>
        </p:txBody>
      </p:sp>
    </p:spTree>
    <p:extLst>
      <p:ext uri="{BB962C8B-B14F-4D97-AF65-F5344CB8AC3E}">
        <p14:creationId xmlns:p14="http://schemas.microsoft.com/office/powerpoint/2010/main" val="397027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5DCDB17-5DF9-4526-A077-C32F8B8707F7}" type="datetimeFigureOut">
              <a:rPr kumimoji="1" lang="ja-JP" altLang="en-US" smtClean="0"/>
              <a:t>2024/1/22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81B9427-C7C2-4977-A24B-272E73152117}" type="slidenum">
              <a:rPr kumimoji="1" lang="ja-JP" altLang="en-US" smtClean="0"/>
              <a:t>‹#›</a:t>
            </a:fld>
            <a:endParaRPr kumimoji="1" lang="ja-JP" altLang="en-US"/>
          </a:p>
        </p:txBody>
      </p:sp>
    </p:spTree>
    <p:extLst>
      <p:ext uri="{BB962C8B-B14F-4D97-AF65-F5344CB8AC3E}">
        <p14:creationId xmlns:p14="http://schemas.microsoft.com/office/powerpoint/2010/main" val="4289191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5DCDB17-5DF9-4526-A077-C32F8B8707F7}" type="datetimeFigureOut">
              <a:rPr kumimoji="1" lang="ja-JP" altLang="en-US" smtClean="0"/>
              <a:t>2024/1/22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81B9427-C7C2-4977-A24B-272E73152117}" type="slidenum">
              <a:rPr kumimoji="1" lang="ja-JP" altLang="en-US" smtClean="0"/>
              <a:t>‹#›</a:t>
            </a:fld>
            <a:endParaRPr kumimoji="1" lang="ja-JP" altLang="en-US"/>
          </a:p>
        </p:txBody>
      </p:sp>
    </p:spTree>
    <p:extLst>
      <p:ext uri="{BB962C8B-B14F-4D97-AF65-F5344CB8AC3E}">
        <p14:creationId xmlns:p14="http://schemas.microsoft.com/office/powerpoint/2010/main" val="3201921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25DCDB17-5DF9-4526-A077-C32F8B8707F7}" type="datetimeFigureOut">
              <a:rPr kumimoji="1" lang="ja-JP" altLang="en-US" smtClean="0"/>
              <a:t>2024/1/22</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781B9427-C7C2-4977-A24B-272E73152117}" type="slidenum">
              <a:rPr kumimoji="1" lang="ja-JP" altLang="en-US" smtClean="0"/>
              <a:t>‹#›</a:t>
            </a:fld>
            <a:endParaRPr kumimoji="1" lang="ja-JP" altLang="en-US"/>
          </a:p>
        </p:txBody>
      </p:sp>
    </p:spTree>
    <p:extLst>
      <p:ext uri="{BB962C8B-B14F-4D97-AF65-F5344CB8AC3E}">
        <p14:creationId xmlns:p14="http://schemas.microsoft.com/office/powerpoint/2010/main" val="3117397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gif"/><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hyperlink" Target="http://www.choujuen.org/" TargetMode="External"/><Relationship Id="rId13" Type="http://schemas.openxmlformats.org/officeDocument/2006/relationships/image" Target="../media/image16.JPG"/><Relationship Id="rId3" Type="http://schemas.openxmlformats.org/officeDocument/2006/relationships/image" Target="cid:image003.jpg@01D7B459.AB49F9C0" TargetMode="External"/><Relationship Id="rId7" Type="http://schemas.openxmlformats.org/officeDocument/2006/relationships/image" Target="../media/image11.jpeg"/><Relationship Id="rId12" Type="http://schemas.openxmlformats.org/officeDocument/2006/relationships/image" Target="../media/image15.JP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hyperlink" Target="mailto:chojuen@tfjk.or.jp" TargetMode="External"/><Relationship Id="rId11" Type="http://schemas.openxmlformats.org/officeDocument/2006/relationships/image" Target="../media/image14.JPG"/><Relationship Id="rId5" Type="http://schemas.openxmlformats.org/officeDocument/2006/relationships/image" Target="cid:image001.png@01D7B45A.C3F245D0" TargetMode="External"/><Relationship Id="rId15" Type="http://schemas.openxmlformats.org/officeDocument/2006/relationships/image" Target="../media/image18.JPG"/><Relationship Id="rId10" Type="http://schemas.openxmlformats.org/officeDocument/2006/relationships/image" Target="../media/image13.JPG"/><Relationship Id="rId4" Type="http://schemas.openxmlformats.org/officeDocument/2006/relationships/image" Target="../media/image10.png"/><Relationship Id="rId9" Type="http://schemas.openxmlformats.org/officeDocument/2006/relationships/image" Target="../media/image12.JPG"/><Relationship Id="rId1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0C11780-9D10-091D-C199-E3653ABE8D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030" t="15790" r="9022" b="9023"/>
          <a:stretch/>
        </p:blipFill>
        <p:spPr bwMode="auto">
          <a:xfrm>
            <a:off x="66812" y="759293"/>
            <a:ext cx="1141321" cy="1058933"/>
          </a:xfrm>
          <a:prstGeom prst="roundRect">
            <a:avLst>
              <a:gd name="adj" fmla="val 8594"/>
            </a:avLst>
          </a:prstGeom>
          <a:solidFill>
            <a:srgbClr val="FFFFFF">
              <a:shade val="85000"/>
            </a:srgbClr>
          </a:solidFill>
          <a:ln>
            <a:noFill/>
          </a:ln>
          <a:effectLst/>
          <a:extLst>
            <a:ext uri="{53640926-AAD7-44D8-BBD7-CCE9431645EC}">
              <a14:shadowObscured xmlns:a14="http://schemas.microsoft.com/office/drawing/2010/main"/>
            </a:ext>
          </a:extLst>
        </p:spPr>
      </p:pic>
      <p:sp>
        <p:nvSpPr>
          <p:cNvPr id="8" name="テキスト ボックス 7">
            <a:extLst>
              <a:ext uri="{FF2B5EF4-FFF2-40B4-BE49-F238E27FC236}">
                <a16:creationId xmlns:a16="http://schemas.microsoft.com/office/drawing/2014/main" id="{299D91E6-A23F-0DCA-5832-400B6A5D1B63}"/>
              </a:ext>
            </a:extLst>
          </p:cNvPr>
          <p:cNvSpPr txBox="1"/>
          <p:nvPr/>
        </p:nvSpPr>
        <p:spPr>
          <a:xfrm>
            <a:off x="1441502" y="902665"/>
            <a:ext cx="4585685" cy="1323439"/>
          </a:xfrm>
          <a:prstGeom prst="rect">
            <a:avLst/>
          </a:prstGeom>
          <a:noFill/>
        </p:spPr>
        <p:txBody>
          <a:bodyPr wrap="square" rtlCol="0">
            <a:spAutoFit/>
          </a:bodyPr>
          <a:lstStyle/>
          <a:p>
            <a:r>
              <a:rPr kumimoji="1" lang="ja-JP" altLang="en-US" sz="8000" b="1" dirty="0">
                <a:latin typeface="UD デジタル 教科書体 NP-R" panose="02020400000000000000" pitchFamily="18" charset="-128"/>
                <a:ea typeface="UD デジタル 教科書体 NP-R" panose="02020400000000000000" pitchFamily="18" charset="-128"/>
              </a:rPr>
              <a:t>まごころ</a:t>
            </a:r>
          </a:p>
        </p:txBody>
      </p:sp>
      <p:sp>
        <p:nvSpPr>
          <p:cNvPr id="11" name="テキスト ボックス 10">
            <a:extLst>
              <a:ext uri="{FF2B5EF4-FFF2-40B4-BE49-F238E27FC236}">
                <a16:creationId xmlns:a16="http://schemas.microsoft.com/office/drawing/2014/main" id="{9A480AB6-174F-DD14-6FB0-AB3796732937}"/>
              </a:ext>
            </a:extLst>
          </p:cNvPr>
          <p:cNvSpPr txBox="1"/>
          <p:nvPr/>
        </p:nvSpPr>
        <p:spPr>
          <a:xfrm>
            <a:off x="5687838" y="590557"/>
            <a:ext cx="1064141" cy="1569660"/>
          </a:xfrm>
          <a:prstGeom prst="rect">
            <a:avLst/>
          </a:prstGeom>
          <a:noFill/>
        </p:spPr>
        <p:txBody>
          <a:bodyPr wrap="square" rtlCol="0">
            <a:spAutoFit/>
          </a:bodyPr>
          <a:lstStyle/>
          <a:p>
            <a:pPr algn="ctr"/>
            <a:r>
              <a:rPr kumimoji="1" lang="en-US" altLang="ja-JP" sz="2400" dirty="0"/>
              <a:t>Vol.</a:t>
            </a:r>
          </a:p>
          <a:p>
            <a:pPr algn="ctr"/>
            <a:r>
              <a:rPr kumimoji="1" lang="en-US" altLang="ja-JP" sz="2400" u="sng" dirty="0"/>
              <a:t>102</a:t>
            </a:r>
          </a:p>
          <a:p>
            <a:pPr algn="ctr"/>
            <a:r>
              <a:rPr kumimoji="1" lang="en-US" altLang="ja-JP" sz="2400" dirty="0"/>
              <a:t>2024</a:t>
            </a:r>
          </a:p>
          <a:p>
            <a:pPr algn="ctr"/>
            <a:r>
              <a:rPr kumimoji="1" lang="en-US" altLang="ja-JP" sz="2400" dirty="0"/>
              <a:t>1.16</a:t>
            </a:r>
            <a:endParaRPr kumimoji="1" lang="ja-JP" altLang="en-US" sz="2400" dirty="0"/>
          </a:p>
        </p:txBody>
      </p:sp>
      <p:sp>
        <p:nvSpPr>
          <p:cNvPr id="13" name="テキスト ボックス 12">
            <a:extLst>
              <a:ext uri="{FF2B5EF4-FFF2-40B4-BE49-F238E27FC236}">
                <a16:creationId xmlns:a16="http://schemas.microsoft.com/office/drawing/2014/main" id="{04BAD76C-7E20-88C6-9A6E-C1E8128F4C29}"/>
              </a:ext>
            </a:extLst>
          </p:cNvPr>
          <p:cNvSpPr txBox="1"/>
          <p:nvPr/>
        </p:nvSpPr>
        <p:spPr>
          <a:xfrm>
            <a:off x="341692" y="257647"/>
            <a:ext cx="6505215" cy="307777"/>
          </a:xfrm>
          <a:prstGeom prst="rect">
            <a:avLst/>
          </a:prstGeom>
          <a:noFill/>
        </p:spPr>
        <p:txBody>
          <a:bodyPr wrap="square" rtlCol="0">
            <a:spAutoFit/>
          </a:bodyPr>
          <a:lstStyle/>
          <a:p>
            <a:r>
              <a:rPr kumimoji="1" lang="ja-JP" altLang="en-US" sz="1400" dirty="0">
                <a:solidFill>
                  <a:srgbClr val="0070C0"/>
                </a:solidFill>
                <a:latin typeface="UD デジタル 教科書体 NP-R" panose="02020400000000000000" pitchFamily="18" charset="-128"/>
                <a:ea typeface="UD デジタル 教科書体 NP-R" panose="02020400000000000000" pitchFamily="18" charset="-128"/>
              </a:rPr>
              <a:t>いつも長寿園の運営にご理解とご協力をいただきありがとうございます。</a:t>
            </a:r>
          </a:p>
        </p:txBody>
      </p:sp>
      <p:sp>
        <p:nvSpPr>
          <p:cNvPr id="14" name="テキスト ボックス 13">
            <a:extLst>
              <a:ext uri="{FF2B5EF4-FFF2-40B4-BE49-F238E27FC236}">
                <a16:creationId xmlns:a16="http://schemas.microsoft.com/office/drawing/2014/main" id="{53863F58-3BAF-AE37-86DA-C99962150D84}"/>
              </a:ext>
            </a:extLst>
          </p:cNvPr>
          <p:cNvSpPr txBox="1"/>
          <p:nvPr/>
        </p:nvSpPr>
        <p:spPr>
          <a:xfrm>
            <a:off x="341692" y="2189681"/>
            <a:ext cx="5941055" cy="307777"/>
          </a:xfrm>
          <a:prstGeom prst="rect">
            <a:avLst/>
          </a:prstGeom>
          <a:noFill/>
        </p:spPr>
        <p:txBody>
          <a:bodyPr wrap="square" rtlCol="0">
            <a:spAutoFit/>
          </a:bodyPr>
          <a:lstStyle/>
          <a:p>
            <a:r>
              <a:rPr kumimoji="1" lang="ja-JP" altLang="en-US" sz="1400" dirty="0">
                <a:latin typeface="UD デジタル 教科書体 NP-R" panose="02020400000000000000" pitchFamily="18" charset="-128"/>
                <a:ea typeface="UD デジタル 教科書体 NP-R" panose="02020400000000000000" pitchFamily="18" charset="-128"/>
              </a:rPr>
              <a:t>社会福祉法人東京都福祉事業協会特別養護老人ホーム「長寿園」広報誌</a:t>
            </a:r>
          </a:p>
        </p:txBody>
      </p:sp>
      <p:sp>
        <p:nvSpPr>
          <p:cNvPr id="15" name="テキスト ボックス 14">
            <a:extLst>
              <a:ext uri="{FF2B5EF4-FFF2-40B4-BE49-F238E27FC236}">
                <a16:creationId xmlns:a16="http://schemas.microsoft.com/office/drawing/2014/main" id="{E50BE941-5C17-14AA-A5D9-D7E70127B99A}"/>
              </a:ext>
            </a:extLst>
          </p:cNvPr>
          <p:cNvSpPr txBox="1"/>
          <p:nvPr/>
        </p:nvSpPr>
        <p:spPr>
          <a:xfrm>
            <a:off x="0" y="1889290"/>
            <a:ext cx="1803042" cy="261610"/>
          </a:xfrm>
          <a:prstGeom prst="rect">
            <a:avLst/>
          </a:prstGeom>
          <a:noFill/>
        </p:spPr>
        <p:txBody>
          <a:bodyPr wrap="square" rtlCol="0">
            <a:spAutoFit/>
          </a:bodyPr>
          <a:lstStyle/>
          <a:p>
            <a:r>
              <a:rPr kumimoji="1" lang="ja-JP" altLang="en-US" sz="1100" dirty="0">
                <a:solidFill>
                  <a:srgbClr val="FF0000"/>
                </a:solidFill>
              </a:rPr>
              <a:t>いつも笑顔と思いやり</a:t>
            </a:r>
          </a:p>
        </p:txBody>
      </p:sp>
      <p:pic>
        <p:nvPicPr>
          <p:cNvPr id="16" name="Picture 2" descr="【素材】 年賀状イラスト｜子ども年賀状 無料テンプレート素材集">
            <a:extLst>
              <a:ext uri="{FF2B5EF4-FFF2-40B4-BE49-F238E27FC236}">
                <a16:creationId xmlns:a16="http://schemas.microsoft.com/office/drawing/2014/main" id="{01DD57FA-1297-D860-16CE-F759087D5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5352" y="2938592"/>
            <a:ext cx="1440890" cy="15182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無料ダウンロード！ √] 漢字 花 文字 イラスト 875159-漢字 花 文字 イラスト - Pictngamukjpzbez">
            <a:extLst>
              <a:ext uri="{FF2B5EF4-FFF2-40B4-BE49-F238E27FC236}">
                <a16:creationId xmlns:a16="http://schemas.microsoft.com/office/drawing/2014/main" id="{AFB24661-077E-258D-A2B5-D100D89821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32" y="2627346"/>
            <a:ext cx="1550144" cy="1330931"/>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a:extLst>
              <a:ext uri="{FF2B5EF4-FFF2-40B4-BE49-F238E27FC236}">
                <a16:creationId xmlns:a16="http://schemas.microsoft.com/office/drawing/2014/main" id="{37E9196E-61BF-ED03-F68A-C65D290A0D95}"/>
              </a:ext>
            </a:extLst>
          </p:cNvPr>
          <p:cNvSpPr txBox="1"/>
          <p:nvPr/>
        </p:nvSpPr>
        <p:spPr>
          <a:xfrm>
            <a:off x="30132" y="4127369"/>
            <a:ext cx="6619663" cy="2831544"/>
          </a:xfrm>
          <a:prstGeom prst="rect">
            <a:avLst/>
          </a:prstGeom>
          <a:noFill/>
        </p:spPr>
        <p:txBody>
          <a:bodyPr wrap="square" rtlCol="0">
            <a:spAutoFit/>
          </a:bodyPr>
          <a:lstStyle/>
          <a:p>
            <a:r>
              <a:rPr kumimoji="1" lang="ja-JP" altLang="en-US" dirty="0">
                <a:latin typeface="UD デジタル 教科書体 NP-R" panose="02020400000000000000" pitchFamily="18" charset="-128"/>
                <a:ea typeface="UD デジタル 教科書体 NP-R" panose="02020400000000000000" pitchFamily="18" charset="-128"/>
              </a:rPr>
              <a:t>　</a:t>
            </a:r>
            <a:r>
              <a:rPr kumimoji="1" lang="ja-JP" altLang="en-US" sz="1600" dirty="0">
                <a:latin typeface="UD デジタル 教科書体 NP-R" panose="02020400000000000000" pitchFamily="18" charset="-128"/>
                <a:ea typeface="UD デジタル 教科書体 NP-R" panose="02020400000000000000" pitchFamily="18" charset="-128"/>
              </a:rPr>
              <a:t>あけましておめでとうございます。</a:t>
            </a:r>
            <a:endParaRPr kumimoji="1" lang="en-US" altLang="ja-JP" sz="1600" dirty="0">
              <a:latin typeface="UD デジタル 教科書体 NP-R" panose="02020400000000000000" pitchFamily="18" charset="-128"/>
              <a:ea typeface="UD デジタル 教科書体 NP-R" panose="02020400000000000000" pitchFamily="18" charset="-128"/>
            </a:endParaRPr>
          </a:p>
          <a:p>
            <a:r>
              <a:rPr kumimoji="1" lang="ja-JP" altLang="en-US" sz="1600" dirty="0">
                <a:latin typeface="UD デジタル 教科書体 NP-R" panose="02020400000000000000" pitchFamily="18" charset="-128"/>
                <a:ea typeface="UD デジタル 教科書体 NP-R" panose="02020400000000000000" pitchFamily="18" charset="-128"/>
              </a:rPr>
              <a:t>　今年もよろしくお願い申し上げます。</a:t>
            </a:r>
            <a:endParaRPr kumimoji="1" lang="en-US" altLang="ja-JP" sz="1600" dirty="0">
              <a:latin typeface="UD デジタル 教科書体 NP-R" panose="02020400000000000000" pitchFamily="18" charset="-128"/>
              <a:ea typeface="UD デジタル 教科書体 NP-R" panose="02020400000000000000" pitchFamily="18" charset="-128"/>
            </a:endParaRPr>
          </a:p>
          <a:p>
            <a:r>
              <a:rPr kumimoji="1" lang="ja-JP" altLang="en-US" sz="1600" dirty="0">
                <a:latin typeface="UD デジタル 教科書体 NP-R" panose="02020400000000000000" pitchFamily="18" charset="-128"/>
                <a:ea typeface="UD デジタル 教科書体 NP-R" panose="02020400000000000000" pitchFamily="18" charset="-128"/>
              </a:rPr>
              <a:t>　能登半島地震による大災害の報に心が痛む年明けとなってしまいましたが、長寿園ではおかげさまで穏やかな正月を迎える事が出来ました。</a:t>
            </a:r>
            <a:endParaRPr kumimoji="1" lang="en-US" altLang="ja-JP" sz="1600" dirty="0">
              <a:latin typeface="UD デジタル 教科書体 NP-R" panose="02020400000000000000" pitchFamily="18" charset="-128"/>
              <a:ea typeface="UD デジタル 教科書体 NP-R" panose="02020400000000000000" pitchFamily="18" charset="-128"/>
            </a:endParaRPr>
          </a:p>
          <a:p>
            <a:r>
              <a:rPr kumimoji="1" lang="ja-JP" altLang="en-US" sz="1600" dirty="0">
                <a:latin typeface="UD デジタル 教科書体 NP-R" panose="02020400000000000000" pitchFamily="18" charset="-128"/>
                <a:ea typeface="UD デジタル 教科書体 NP-R" panose="02020400000000000000" pitchFamily="18" charset="-128"/>
              </a:rPr>
              <a:t>　ご利用者様の生活面では、引き続き感染症予防に気を付けながら、少しづずつでもコロナ流行前の状態に戻していきたいという思いで、様々な取り組みを行っています。今年もこの広報誌などを介して報告してまいりますので、ご期待くださいませ。</a:t>
            </a:r>
            <a:endParaRPr kumimoji="1" lang="en-US" altLang="ja-JP" sz="1600" dirty="0">
              <a:latin typeface="UD デジタル 教科書体 NP-R" panose="02020400000000000000" pitchFamily="18" charset="-128"/>
              <a:ea typeface="UD デジタル 教科書体 NP-R" panose="02020400000000000000" pitchFamily="18" charset="-128"/>
            </a:endParaRPr>
          </a:p>
          <a:p>
            <a:r>
              <a:rPr kumimoji="1" lang="ja-JP" altLang="en-US" sz="1600" dirty="0">
                <a:latin typeface="UD デジタル 教科書体 NP-R" panose="02020400000000000000" pitchFamily="18" charset="-128"/>
                <a:ea typeface="UD デジタル 教科書体 NP-R" panose="02020400000000000000" pitchFamily="18" charset="-128"/>
              </a:rPr>
              <a:t>皆様には、今年も一年どうぞお元気で穏やかにお過ごしいただけますように、お祈り申し上げます。</a:t>
            </a:r>
          </a:p>
        </p:txBody>
      </p:sp>
      <p:sp>
        <p:nvSpPr>
          <p:cNvPr id="21" name="テキスト ボックス 20">
            <a:extLst>
              <a:ext uri="{FF2B5EF4-FFF2-40B4-BE49-F238E27FC236}">
                <a16:creationId xmlns:a16="http://schemas.microsoft.com/office/drawing/2014/main" id="{B6C0B40F-0643-5776-3F0E-ED4742FFC966}"/>
              </a:ext>
            </a:extLst>
          </p:cNvPr>
          <p:cNvSpPr txBox="1"/>
          <p:nvPr/>
        </p:nvSpPr>
        <p:spPr>
          <a:xfrm>
            <a:off x="2515670" y="2803604"/>
            <a:ext cx="2186349" cy="923330"/>
          </a:xfrm>
          <a:prstGeom prst="rect">
            <a:avLst/>
          </a:prstGeom>
          <a:noFill/>
        </p:spPr>
        <p:txBody>
          <a:bodyPr wrap="square" rtlCol="0">
            <a:spAutoFit/>
          </a:bodyPr>
          <a:lstStyle/>
          <a:p>
            <a:pPr algn="ctr"/>
            <a:r>
              <a:rPr kumimoji="1" lang="ja-JP" altLang="en-US" dirty="0">
                <a:latin typeface="UD デジタル 教科書体 NP-R" panose="02020400000000000000" pitchFamily="18" charset="-128"/>
                <a:ea typeface="UD デジタル 教科書体 NP-R" panose="02020400000000000000" pitchFamily="18" charset="-128"/>
              </a:rPr>
              <a:t>新年のごあいつ</a:t>
            </a:r>
            <a:endParaRPr kumimoji="1" lang="en-US" altLang="ja-JP" dirty="0">
              <a:latin typeface="UD デジタル 教科書体 NP-R" panose="02020400000000000000" pitchFamily="18" charset="-128"/>
              <a:ea typeface="UD デジタル 教科書体 NP-R" panose="02020400000000000000" pitchFamily="18" charset="-128"/>
            </a:endParaRPr>
          </a:p>
          <a:p>
            <a:endParaRPr kumimoji="1" lang="en-US" altLang="ja-JP" dirty="0">
              <a:latin typeface="UD デジタル 教科書体 NP-R" panose="02020400000000000000" pitchFamily="18" charset="-128"/>
              <a:ea typeface="UD デジタル 教科書体 NP-R" panose="02020400000000000000" pitchFamily="18" charset="-128"/>
            </a:endParaRPr>
          </a:p>
          <a:p>
            <a:r>
              <a:rPr kumimoji="1" lang="ja-JP" altLang="en-US" dirty="0">
                <a:latin typeface="UD デジタル 教科書体 NP-R" panose="02020400000000000000" pitchFamily="18" charset="-128"/>
                <a:ea typeface="UD デジタル 教科書体 NP-R" panose="02020400000000000000" pitchFamily="18" charset="-128"/>
              </a:rPr>
              <a:t>施設長　菅原秀臣</a:t>
            </a:r>
          </a:p>
        </p:txBody>
      </p:sp>
      <p:pic>
        <p:nvPicPr>
          <p:cNvPr id="30" name="Picture 4" descr="ACQO Paris | Commerces alimentaires">
            <a:extLst>
              <a:ext uri="{FF2B5EF4-FFF2-40B4-BE49-F238E27FC236}">
                <a16:creationId xmlns:a16="http://schemas.microsoft.com/office/drawing/2014/main" id="{04531FB5-F4CF-E242-9272-AE2E77BEC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037" y="9146585"/>
            <a:ext cx="734096" cy="759415"/>
          </a:xfrm>
          <a:prstGeom prst="rect">
            <a:avLst/>
          </a:prstGeom>
          <a:noFill/>
          <a:extLst>
            <a:ext uri="{909E8E84-426E-40DD-AFC4-6F175D3DCCD1}">
              <a14:hiddenFill xmlns:a14="http://schemas.microsoft.com/office/drawing/2010/main">
                <a:solidFill>
                  <a:srgbClr val="FFFFFF"/>
                </a:solidFill>
              </a14:hiddenFill>
            </a:ext>
          </a:extLst>
        </p:spPr>
      </p:pic>
      <p:pic>
        <p:nvPicPr>
          <p:cNvPr id="35" name="図 34" descr="道路の脇にある建物&#10;&#10;中程度の精度で自動的に生成された説明">
            <a:extLst>
              <a:ext uri="{FF2B5EF4-FFF2-40B4-BE49-F238E27FC236}">
                <a16:creationId xmlns:a16="http://schemas.microsoft.com/office/drawing/2014/main" id="{7D5424EA-EF49-BB8E-EF93-DA4B5C04B51B}"/>
              </a:ext>
            </a:extLst>
          </p:cNvPr>
          <p:cNvPicPr>
            <a:picLocks noChangeAspect="1"/>
          </p:cNvPicPr>
          <p:nvPr/>
        </p:nvPicPr>
        <p:blipFill rotWithShape="1">
          <a:blip r:embed="rId6">
            <a:extLst>
              <a:ext uri="{28A0092B-C50C-407E-A947-70E740481C1C}">
                <a14:useLocalDpi xmlns:a14="http://schemas.microsoft.com/office/drawing/2010/main" val="0"/>
              </a:ext>
            </a:extLst>
          </a:blip>
          <a:srcRect t="13486" r="10672" b="33695"/>
          <a:stretch/>
        </p:blipFill>
        <p:spPr>
          <a:xfrm>
            <a:off x="4427561" y="6880016"/>
            <a:ext cx="2348303" cy="1850980"/>
          </a:xfrm>
          <a:prstGeom prst="ellipse">
            <a:avLst/>
          </a:prstGeom>
          <a:ln>
            <a:noFill/>
          </a:ln>
          <a:effectLst>
            <a:softEdge rad="112500"/>
          </a:effectLst>
        </p:spPr>
      </p:pic>
      <p:pic>
        <p:nvPicPr>
          <p:cNvPr id="4" name="図 3" descr="花が飾られている花束&#10;&#10;自動的に生成された説明">
            <a:extLst>
              <a:ext uri="{FF2B5EF4-FFF2-40B4-BE49-F238E27FC236}">
                <a16:creationId xmlns:a16="http://schemas.microsoft.com/office/drawing/2014/main" id="{23877CCF-65BB-BDBE-FCDB-8128FB0933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031339" y="7428167"/>
            <a:ext cx="2795321" cy="20964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図 5" descr="テーブル, 食品, 座る, ケーキ が含まれている画像&#10;&#10;自動的に生成された説明">
            <a:extLst>
              <a:ext uri="{FF2B5EF4-FFF2-40B4-BE49-F238E27FC236}">
                <a16:creationId xmlns:a16="http://schemas.microsoft.com/office/drawing/2014/main" id="{0952A624-8837-841E-FBD0-C09E131115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80871" y="7068373"/>
            <a:ext cx="2192267" cy="16442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mihoイラスト年賀状">
            <a:extLst>
              <a:ext uri="{FF2B5EF4-FFF2-40B4-BE49-F238E27FC236}">
                <a16:creationId xmlns:a16="http://schemas.microsoft.com/office/drawing/2014/main" id="{9CE5F33E-9621-6FAC-BA07-690A4C5699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0859" y="8652098"/>
            <a:ext cx="1117009" cy="1324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985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FF51E4F-9059-0E59-60F0-81F5C977E6C9}"/>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664317" y="8957087"/>
            <a:ext cx="709341" cy="738768"/>
          </a:xfrm>
          <a:prstGeom prst="rect">
            <a:avLst/>
          </a:prstGeom>
          <a:noFill/>
          <a:ln>
            <a:noFill/>
          </a:ln>
        </p:spPr>
      </p:pic>
      <p:pic>
        <p:nvPicPr>
          <p:cNvPr id="6" name="図 5">
            <a:extLst>
              <a:ext uri="{FF2B5EF4-FFF2-40B4-BE49-F238E27FC236}">
                <a16:creationId xmlns:a16="http://schemas.microsoft.com/office/drawing/2014/main" id="{4936BCFE-8F95-67C5-CE5C-DE9363C74FA3}"/>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5819085" y="8919860"/>
            <a:ext cx="809257" cy="775995"/>
          </a:xfrm>
          <a:prstGeom prst="rect">
            <a:avLst/>
          </a:prstGeom>
          <a:noFill/>
          <a:ln>
            <a:noFill/>
          </a:ln>
        </p:spPr>
      </p:pic>
      <p:graphicFrame>
        <p:nvGraphicFramePr>
          <p:cNvPr id="7" name="表 6">
            <a:extLst>
              <a:ext uri="{FF2B5EF4-FFF2-40B4-BE49-F238E27FC236}">
                <a16:creationId xmlns:a16="http://schemas.microsoft.com/office/drawing/2014/main" id="{79A26EB2-634E-3419-0560-D2AF04EF6202}"/>
              </a:ext>
            </a:extLst>
          </p:cNvPr>
          <p:cNvGraphicFramePr>
            <a:graphicFrameLocks noGrp="1"/>
          </p:cNvGraphicFramePr>
          <p:nvPr>
            <p:extLst>
              <p:ext uri="{D42A27DB-BD31-4B8C-83A1-F6EECF244321}">
                <p14:modId xmlns:p14="http://schemas.microsoft.com/office/powerpoint/2010/main" val="3995261356"/>
              </p:ext>
            </p:extLst>
          </p:nvPr>
        </p:nvGraphicFramePr>
        <p:xfrm>
          <a:off x="2" y="3568430"/>
          <a:ext cx="6857998" cy="5379720"/>
        </p:xfrm>
        <a:graphic>
          <a:graphicData uri="http://schemas.openxmlformats.org/drawingml/2006/table">
            <a:tbl>
              <a:tblPr firstRow="1" bandRow="1">
                <a:tableStyleId>{5DA37D80-6434-44D0-A028-1B22A696006F}</a:tableStyleId>
              </a:tblPr>
              <a:tblGrid>
                <a:gridCol w="979714">
                  <a:extLst>
                    <a:ext uri="{9D8B030D-6E8A-4147-A177-3AD203B41FA5}">
                      <a16:colId xmlns:a16="http://schemas.microsoft.com/office/drawing/2014/main" val="3930113639"/>
                    </a:ext>
                  </a:extLst>
                </a:gridCol>
                <a:gridCol w="979714">
                  <a:extLst>
                    <a:ext uri="{9D8B030D-6E8A-4147-A177-3AD203B41FA5}">
                      <a16:colId xmlns:a16="http://schemas.microsoft.com/office/drawing/2014/main" val="2845418558"/>
                    </a:ext>
                  </a:extLst>
                </a:gridCol>
                <a:gridCol w="979714">
                  <a:extLst>
                    <a:ext uri="{9D8B030D-6E8A-4147-A177-3AD203B41FA5}">
                      <a16:colId xmlns:a16="http://schemas.microsoft.com/office/drawing/2014/main" val="3722159967"/>
                    </a:ext>
                  </a:extLst>
                </a:gridCol>
                <a:gridCol w="979714">
                  <a:extLst>
                    <a:ext uri="{9D8B030D-6E8A-4147-A177-3AD203B41FA5}">
                      <a16:colId xmlns:a16="http://schemas.microsoft.com/office/drawing/2014/main" val="2424618759"/>
                    </a:ext>
                  </a:extLst>
                </a:gridCol>
                <a:gridCol w="979714">
                  <a:extLst>
                    <a:ext uri="{9D8B030D-6E8A-4147-A177-3AD203B41FA5}">
                      <a16:colId xmlns:a16="http://schemas.microsoft.com/office/drawing/2014/main" val="3495353299"/>
                    </a:ext>
                  </a:extLst>
                </a:gridCol>
                <a:gridCol w="979714">
                  <a:extLst>
                    <a:ext uri="{9D8B030D-6E8A-4147-A177-3AD203B41FA5}">
                      <a16:colId xmlns:a16="http://schemas.microsoft.com/office/drawing/2014/main" val="910549416"/>
                    </a:ext>
                  </a:extLst>
                </a:gridCol>
                <a:gridCol w="979714">
                  <a:extLst>
                    <a:ext uri="{9D8B030D-6E8A-4147-A177-3AD203B41FA5}">
                      <a16:colId xmlns:a16="http://schemas.microsoft.com/office/drawing/2014/main" val="3425963959"/>
                    </a:ext>
                  </a:extLst>
                </a:gridCol>
              </a:tblGrid>
              <a:tr h="354333">
                <a:tc gridSpan="7">
                  <a:txBody>
                    <a:bodyPr/>
                    <a:lstStyle/>
                    <a:p>
                      <a:pPr algn="ctr"/>
                      <a:r>
                        <a:rPr kumimoji="1" lang="en-US" altLang="ja-JP" sz="2000" dirty="0">
                          <a:solidFill>
                            <a:schemeClr val="tx1"/>
                          </a:solidFill>
                        </a:rPr>
                        <a:t>2</a:t>
                      </a:r>
                      <a:r>
                        <a:rPr kumimoji="1" lang="ja-JP" altLang="en-US" sz="2000" dirty="0">
                          <a:solidFill>
                            <a:schemeClr val="tx1"/>
                          </a:solidFill>
                        </a:rPr>
                        <a:t>月の予定</a:t>
                      </a:r>
                      <a:endParaRPr kumimoji="1" lang="ja-JP" altLang="en-US" sz="2000" dirty="0">
                        <a:solidFill>
                          <a:schemeClr val="tx1"/>
                        </a:solidFill>
                        <a:latin typeface="UD デジタル 教科書体 NP-R" panose="02020400000000000000" pitchFamily="18" charset="-128"/>
                        <a:ea typeface="UD デジタル 教科書体 NP-R" panose="02020400000000000000" pitchFamily="18" charset="-128"/>
                      </a:endParaRPr>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1255514717"/>
                  </a:ext>
                </a:extLst>
              </a:tr>
              <a:tr h="250370">
                <a:tc>
                  <a:txBody>
                    <a:bodyPr/>
                    <a:lstStyle/>
                    <a:p>
                      <a:pPr algn="ctr"/>
                      <a:r>
                        <a:rPr kumimoji="1" lang="ja-JP" altLang="en-US" sz="1200" b="1" dirty="0">
                          <a:solidFill>
                            <a:srgbClr val="FF0000"/>
                          </a:solidFill>
                        </a:rPr>
                        <a:t>日</a:t>
                      </a:r>
                      <a:endParaRPr kumimoji="1" lang="ja-JP" altLang="en-US" sz="1200" b="1" dirty="0">
                        <a:solidFill>
                          <a:srgbClr val="FF0000"/>
                        </a:solidFill>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ja-JP" altLang="en-US" sz="1200" b="1" dirty="0"/>
                        <a:t>月</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ja-JP" altLang="en-US" sz="1200" b="1" dirty="0"/>
                        <a:t>火</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ja-JP" altLang="en-US" sz="1200" b="1" dirty="0"/>
                        <a:t>水</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ja-JP" altLang="en-US" sz="1200" b="1" dirty="0"/>
                        <a:t>木</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ja-JP" altLang="en-US" sz="1200" b="1" dirty="0"/>
                        <a:t>金</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ja-JP" altLang="en-US" sz="1200" b="1" dirty="0">
                          <a:solidFill>
                            <a:srgbClr val="0070C0"/>
                          </a:solidFill>
                        </a:rPr>
                        <a:t>土</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a:txBody>
                  <a:tcPr/>
                </a:tc>
                <a:extLst>
                  <a:ext uri="{0D108BD9-81ED-4DB2-BD59-A6C34878D82A}">
                    <a16:rowId xmlns:a16="http://schemas.microsoft.com/office/drawing/2014/main" val="1856412458"/>
                  </a:ext>
                </a:extLst>
              </a:tr>
              <a:tr h="245307">
                <a:tc>
                  <a:txBody>
                    <a:bodyPr/>
                    <a:lstStyle/>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ja-JP" altLang="en-US" sz="1200" b="1" dirty="0"/>
                        <a:t>１</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ja-JP" altLang="en-US" sz="1200" b="1" dirty="0"/>
                        <a:t>２</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ja-JP" altLang="en-US" sz="1200" b="1" dirty="0">
                          <a:solidFill>
                            <a:srgbClr val="0070C0"/>
                          </a:solidFill>
                        </a:rPr>
                        <a:t>３</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a:txBody>
                  <a:tcPr/>
                </a:tc>
                <a:extLst>
                  <a:ext uri="{0D108BD9-81ED-4DB2-BD59-A6C34878D82A}">
                    <a16:rowId xmlns:a16="http://schemas.microsoft.com/office/drawing/2014/main" val="2597889352"/>
                  </a:ext>
                </a:extLst>
              </a:tr>
              <a:tr h="572384">
                <a:tc>
                  <a:txBody>
                    <a:bodyPr/>
                    <a:lstStyle/>
                    <a:p>
                      <a:pPr algn="ctr"/>
                      <a:endParaRPr kumimoji="1" lang="ja-JP" altLang="en-US" sz="1200">
                        <a:latin typeface="UD デジタル 教科書体 NP-R" panose="02020400000000000000" pitchFamily="18" charset="-128"/>
                        <a:ea typeface="UD デジタル 教科書体 NP-R" panose="02020400000000000000" pitchFamily="18" charset="-128"/>
                      </a:endParaRPr>
                    </a:p>
                  </a:txBody>
                  <a:tcPr/>
                </a:tc>
                <a:tc>
                  <a:txBody>
                    <a:bodyPr/>
                    <a:lstStyle/>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ja-JP" altLang="en-US" sz="1200" dirty="0"/>
                        <a:t>一般浴</a:t>
                      </a: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ja-JP" altLang="en-US" sz="1200" dirty="0"/>
                        <a:t>特浴</a:t>
                      </a:r>
                      <a:endParaRPr kumimoji="1" lang="en-US" altLang="ja-JP" sz="1200" dirty="0"/>
                    </a:p>
                    <a:p>
                      <a:pPr algn="ctr"/>
                      <a:r>
                        <a:rPr kumimoji="1" lang="ja-JP" altLang="en-US" sz="1200" dirty="0"/>
                        <a:t>訪問歯科</a:t>
                      </a:r>
                      <a:endParaRPr kumimoji="1" lang="en-US" altLang="ja-JP" sz="1200" dirty="0"/>
                    </a:p>
                    <a:p>
                      <a:pPr algn="ctr"/>
                      <a:r>
                        <a:rPr kumimoji="1" lang="ja-JP" altLang="en-US" sz="1200" dirty="0">
                          <a:solidFill>
                            <a:srgbClr val="FF0000"/>
                          </a:solidFill>
                        </a:rPr>
                        <a:t>節分行事</a:t>
                      </a:r>
                      <a:endParaRPr kumimoji="1" lang="ja-JP" altLang="en-US" sz="1200" dirty="0">
                        <a:solidFill>
                          <a:srgbClr val="FF0000"/>
                        </a:solidFill>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ja-JP" altLang="en-US" sz="1200" dirty="0"/>
                        <a:t>特浴</a:t>
                      </a:r>
                      <a:endParaRPr kumimoji="1" lang="en-US" altLang="ja-JP" sz="1200" dirty="0"/>
                    </a:p>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extLst>
                  <a:ext uri="{0D108BD9-81ED-4DB2-BD59-A6C34878D82A}">
                    <a16:rowId xmlns:a16="http://schemas.microsoft.com/office/drawing/2014/main" val="951209788"/>
                  </a:ext>
                </a:extLst>
              </a:tr>
              <a:tr h="245307">
                <a:tc>
                  <a:txBody>
                    <a:bodyPr/>
                    <a:lstStyle/>
                    <a:p>
                      <a:pPr algn="ctr"/>
                      <a:r>
                        <a:rPr kumimoji="1" lang="ja-JP" altLang="en-US" sz="1200" b="1" dirty="0">
                          <a:solidFill>
                            <a:srgbClr val="FF0000"/>
                          </a:solidFill>
                        </a:rPr>
                        <a:t>４</a:t>
                      </a:r>
                      <a:endParaRPr kumimoji="1" lang="ja-JP" altLang="en-US" sz="1200" b="1" dirty="0">
                        <a:solidFill>
                          <a:srgbClr val="FF0000"/>
                        </a:solidFill>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ja-JP" altLang="en-US" sz="1200" b="1" dirty="0"/>
                        <a:t>５</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ja-JP" altLang="en-US" sz="1200" b="1" dirty="0"/>
                        <a:t>６</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ja-JP" altLang="en-US" sz="1200" b="1" dirty="0"/>
                        <a:t>７</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ja-JP" altLang="en-US" sz="1200" b="1" dirty="0"/>
                        <a:t>８</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en-US" altLang="ja-JP" sz="1200" b="1" dirty="0"/>
                        <a:t>9</a:t>
                      </a:r>
                      <a:endParaRPr kumimoji="1" lang="en-US" altLang="ja-JP"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en-US" altLang="ja-JP" sz="1200" b="1" dirty="0">
                          <a:solidFill>
                            <a:srgbClr val="0070C0"/>
                          </a:solidFill>
                        </a:rPr>
                        <a:t>10</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a:txBody>
                  <a:tcPr/>
                </a:tc>
                <a:extLst>
                  <a:ext uri="{0D108BD9-81ED-4DB2-BD59-A6C34878D82A}">
                    <a16:rowId xmlns:a16="http://schemas.microsoft.com/office/drawing/2014/main" val="4236418458"/>
                  </a:ext>
                </a:extLst>
              </a:tr>
              <a:tr h="572384">
                <a:tc>
                  <a:txBody>
                    <a:bodyPr/>
                    <a:lstStyle/>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ja-JP" altLang="en-US" sz="1200" dirty="0"/>
                        <a:t>一般浴</a:t>
                      </a: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特浴</a:t>
                      </a:r>
                      <a:endParaRPr kumimoji="1" lang="en-US" altLang="ja-JP" sz="1200" dirty="0"/>
                    </a:p>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特浴</a:t>
                      </a:r>
                      <a:endParaRPr kumimoji="1" lang="en-US" altLang="ja-JP" sz="1200" dirty="0"/>
                    </a:p>
                    <a:p>
                      <a:pPr algn="ctr"/>
                      <a:r>
                        <a:rPr kumimoji="1" lang="ja-JP" altLang="en-US" sz="1200" dirty="0"/>
                        <a:t>内科</a:t>
                      </a:r>
                      <a:endParaRPr kumimoji="1" lang="en-US" altLang="ja-JP"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一般浴</a:t>
                      </a:r>
                    </a:p>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特浴</a:t>
                      </a:r>
                      <a:endParaRPr kumimoji="1" lang="en-US" altLang="ja-JP" sz="1200" dirty="0"/>
                    </a:p>
                    <a:p>
                      <a:pPr algn="ctr"/>
                      <a:endParaRPr kumimoji="1" lang="en-US" altLang="ja-JP" sz="1200" dirty="0"/>
                    </a:p>
                    <a:p>
                      <a:pPr algn="ctr"/>
                      <a:r>
                        <a:rPr kumimoji="1" lang="ja-JP" altLang="en-US" sz="1200" dirty="0"/>
                        <a:t>訪問歯科</a:t>
                      </a: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特浴</a:t>
                      </a:r>
                      <a:endParaRPr kumimoji="1" lang="en-US" altLang="ja-JP" sz="1200" dirty="0"/>
                    </a:p>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extLst>
                  <a:ext uri="{0D108BD9-81ED-4DB2-BD59-A6C34878D82A}">
                    <a16:rowId xmlns:a16="http://schemas.microsoft.com/office/drawing/2014/main" val="2599206960"/>
                  </a:ext>
                </a:extLst>
              </a:tr>
              <a:tr h="245307">
                <a:tc>
                  <a:txBody>
                    <a:bodyPr/>
                    <a:lstStyle/>
                    <a:p>
                      <a:pPr algn="ctr"/>
                      <a:r>
                        <a:rPr kumimoji="1" lang="en-US" altLang="ja-JP" sz="1200" b="1" dirty="0">
                          <a:solidFill>
                            <a:srgbClr val="FF0000"/>
                          </a:solidFill>
                        </a:rPr>
                        <a:t>11</a:t>
                      </a:r>
                      <a:endParaRPr kumimoji="1" lang="ja-JP" altLang="en-US" sz="1200" b="1" dirty="0">
                        <a:solidFill>
                          <a:srgbClr val="FF0000"/>
                        </a:solidFill>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en-US" altLang="ja-JP" sz="1200" b="1" dirty="0"/>
                        <a:t>12</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en-US" altLang="ja-JP" sz="1200" b="1" dirty="0"/>
                        <a:t>13</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en-US" altLang="ja-JP" sz="1200" b="1" dirty="0"/>
                        <a:t>14</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en-US" altLang="ja-JP" sz="1200" b="1" dirty="0"/>
                        <a:t>15</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en-US" altLang="ja-JP" sz="1200" b="1" dirty="0"/>
                        <a:t>16</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en-US" altLang="ja-JP" sz="1200" b="1" dirty="0">
                          <a:solidFill>
                            <a:srgbClr val="0070C0"/>
                          </a:solidFill>
                        </a:rPr>
                        <a:t>17</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a:txBody>
                  <a:tcPr/>
                </a:tc>
                <a:extLst>
                  <a:ext uri="{0D108BD9-81ED-4DB2-BD59-A6C34878D82A}">
                    <a16:rowId xmlns:a16="http://schemas.microsoft.com/office/drawing/2014/main" val="2448716711"/>
                  </a:ext>
                </a:extLst>
              </a:tr>
              <a:tr h="858576">
                <a:tc>
                  <a:txBody>
                    <a:bodyPr/>
                    <a:lstStyle/>
                    <a:p>
                      <a:pPr algn="ctr"/>
                      <a:endParaRPr kumimoji="1" lang="ja-JP" altLang="en-US" sz="1200">
                        <a:latin typeface="UD デジタル 教科書体 NP-R" panose="02020400000000000000" pitchFamily="18" charset="-128"/>
                        <a:ea typeface="UD デジタル 教科書体 NP-R" panose="02020400000000000000" pitchFamily="18"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一般浴</a:t>
                      </a:r>
                    </a:p>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特浴</a:t>
                      </a:r>
                      <a:endParaRPr kumimoji="1" lang="en-US" altLang="ja-JP" sz="1200" dirty="0"/>
                    </a:p>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特浴</a:t>
                      </a:r>
                      <a:endParaRPr kumimoji="1" lang="en-US" altLang="ja-JP" sz="1200" dirty="0"/>
                    </a:p>
                    <a:p>
                      <a:pPr algn="ctr"/>
                      <a:r>
                        <a:rPr kumimoji="1" lang="ja-JP" altLang="en-US" sz="1200" dirty="0"/>
                        <a:t>誕生日会</a:t>
                      </a:r>
                      <a:endParaRPr kumimoji="1" lang="en-US" altLang="ja-JP" sz="1200" dirty="0"/>
                    </a:p>
                    <a:p>
                      <a:pPr algn="ctr"/>
                      <a:r>
                        <a:rPr kumimoji="1" lang="ja-JP" altLang="en-US" sz="1200" dirty="0">
                          <a:solidFill>
                            <a:srgbClr val="002060"/>
                          </a:solidFill>
                        </a:rPr>
                        <a:t>生け花</a:t>
                      </a:r>
                      <a:endParaRPr kumimoji="1" lang="en-US" altLang="ja-JP" sz="1200" dirty="0">
                        <a:solidFill>
                          <a:srgbClr val="002060"/>
                        </a:solidFill>
                      </a:endParaRPr>
                    </a:p>
                    <a:p>
                      <a:pPr algn="ctr"/>
                      <a:r>
                        <a:rPr kumimoji="1" lang="ja-JP" altLang="en-US" sz="1000" dirty="0">
                          <a:solidFill>
                            <a:srgbClr val="FF0000"/>
                          </a:solidFill>
                        </a:rPr>
                        <a:t>バレンタイン</a:t>
                      </a:r>
                      <a:r>
                        <a:rPr kumimoji="1" lang="ja-JP" altLang="en-US" sz="1100" dirty="0">
                          <a:solidFill>
                            <a:srgbClr val="FF0000"/>
                          </a:solidFill>
                        </a:rPr>
                        <a:t>昼食</a:t>
                      </a:r>
                      <a:endParaRPr kumimoji="1" lang="ja-JP" altLang="en-US" sz="1100" dirty="0">
                        <a:solidFill>
                          <a:srgbClr val="FF0000"/>
                        </a:solidFill>
                        <a:latin typeface="UD デジタル 教科書体 NP-R" panose="02020400000000000000" pitchFamily="18" charset="-128"/>
                        <a:ea typeface="UD デジタル 教科書体 NP-R" panose="02020400000000000000" pitchFamily="18"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一般浴</a:t>
                      </a:r>
                    </a:p>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特浴</a:t>
                      </a:r>
                      <a:endParaRPr kumimoji="1" lang="en-US" altLang="ja-JP" sz="1200" dirty="0"/>
                    </a:p>
                    <a:p>
                      <a:pPr algn="ctr"/>
                      <a:r>
                        <a:rPr kumimoji="1" lang="ja-JP" altLang="en-US" sz="1200" dirty="0"/>
                        <a:t>訪問歯科</a:t>
                      </a: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特浴</a:t>
                      </a:r>
                      <a:endParaRPr kumimoji="1" lang="en-US" altLang="ja-JP" sz="1200" dirty="0"/>
                    </a:p>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extLst>
                  <a:ext uri="{0D108BD9-81ED-4DB2-BD59-A6C34878D82A}">
                    <a16:rowId xmlns:a16="http://schemas.microsoft.com/office/drawing/2014/main" val="2482445391"/>
                  </a:ext>
                </a:extLst>
              </a:tr>
              <a:tr h="245307">
                <a:tc>
                  <a:txBody>
                    <a:bodyPr/>
                    <a:lstStyle/>
                    <a:p>
                      <a:pPr algn="ctr"/>
                      <a:r>
                        <a:rPr kumimoji="1" lang="en-US" altLang="ja-JP" sz="1200" b="1" dirty="0">
                          <a:solidFill>
                            <a:srgbClr val="FF0000"/>
                          </a:solidFill>
                        </a:rPr>
                        <a:t>18</a:t>
                      </a:r>
                      <a:endParaRPr kumimoji="1" lang="ja-JP" altLang="en-US" sz="1200" b="1" dirty="0">
                        <a:solidFill>
                          <a:srgbClr val="FF0000"/>
                        </a:solidFill>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en-US" altLang="ja-JP" sz="1200" b="1" dirty="0"/>
                        <a:t>19</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en-US" altLang="ja-JP" sz="1200" b="1" dirty="0"/>
                        <a:t>20</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en-US" altLang="ja-JP" sz="1200" b="1" dirty="0"/>
                        <a:t>21</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en-US" altLang="ja-JP" sz="1200" b="1" dirty="0"/>
                        <a:t>22</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en-US" altLang="ja-JP" sz="1200" b="1" dirty="0"/>
                        <a:t>23</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en-US" altLang="ja-JP" sz="1200" b="1" dirty="0">
                          <a:solidFill>
                            <a:srgbClr val="0070C0"/>
                          </a:solidFill>
                        </a:rPr>
                        <a:t>24</a:t>
                      </a:r>
                      <a:endParaRPr kumimoji="1" lang="ja-JP" altLang="en-US" sz="1200" b="1" dirty="0">
                        <a:solidFill>
                          <a:srgbClr val="0070C0"/>
                        </a:solidFill>
                        <a:latin typeface="UD デジタル 教科書体 NP-R" panose="02020400000000000000" pitchFamily="18" charset="-128"/>
                        <a:ea typeface="UD デジタル 教科書体 NP-R" panose="02020400000000000000" pitchFamily="18" charset="-128"/>
                      </a:endParaRPr>
                    </a:p>
                  </a:txBody>
                  <a:tcPr/>
                </a:tc>
                <a:extLst>
                  <a:ext uri="{0D108BD9-81ED-4DB2-BD59-A6C34878D82A}">
                    <a16:rowId xmlns:a16="http://schemas.microsoft.com/office/drawing/2014/main" val="737837376"/>
                  </a:ext>
                </a:extLst>
              </a:tr>
              <a:tr h="408846">
                <a:tc>
                  <a:txBody>
                    <a:bodyPr/>
                    <a:lstStyle/>
                    <a:p>
                      <a:pPr algn="ctr"/>
                      <a:endParaRPr kumimoji="1" lang="ja-JP" altLang="en-US" sz="1200">
                        <a:latin typeface="UD デジタル 教科書体 NP-R" panose="02020400000000000000" pitchFamily="18" charset="-128"/>
                        <a:ea typeface="UD デジタル 教科書体 NP-R" panose="02020400000000000000" pitchFamily="18"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一般浴</a:t>
                      </a:r>
                    </a:p>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特浴</a:t>
                      </a:r>
                      <a:endParaRPr kumimoji="1" lang="en-US" altLang="ja-JP" sz="1200" dirty="0"/>
                    </a:p>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特浴</a:t>
                      </a:r>
                      <a:endParaRPr kumimoji="1" lang="en-US" altLang="ja-JP" sz="1200" dirty="0"/>
                    </a:p>
                    <a:p>
                      <a:pPr algn="ctr"/>
                      <a:r>
                        <a:rPr kumimoji="1" lang="ja-JP" altLang="en-US" sz="1200" dirty="0"/>
                        <a:t>内科</a:t>
                      </a: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一般浴</a:t>
                      </a:r>
                    </a:p>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特浴</a:t>
                      </a:r>
                      <a:endParaRPr kumimoji="1" lang="en-US" altLang="ja-JP" sz="1200" dirty="0"/>
                    </a:p>
                    <a:p>
                      <a:pPr algn="ctr"/>
                      <a:r>
                        <a:rPr kumimoji="1" lang="ja-JP" altLang="en-US" sz="1200" dirty="0"/>
                        <a:t>訪問歯科</a:t>
                      </a: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特浴</a:t>
                      </a:r>
                      <a:endParaRPr kumimoji="1" lang="en-US" altLang="ja-JP" sz="1200" dirty="0"/>
                    </a:p>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extLst>
                  <a:ext uri="{0D108BD9-81ED-4DB2-BD59-A6C34878D82A}">
                    <a16:rowId xmlns:a16="http://schemas.microsoft.com/office/drawing/2014/main" val="73346078"/>
                  </a:ext>
                </a:extLst>
              </a:tr>
              <a:tr h="245307">
                <a:tc>
                  <a:txBody>
                    <a:bodyPr/>
                    <a:lstStyle/>
                    <a:p>
                      <a:pPr algn="ctr"/>
                      <a:r>
                        <a:rPr kumimoji="1" lang="en-US" altLang="ja-JP" sz="1200" b="1" dirty="0">
                          <a:solidFill>
                            <a:srgbClr val="FF0000"/>
                          </a:solidFill>
                        </a:rPr>
                        <a:t>25</a:t>
                      </a:r>
                      <a:endParaRPr kumimoji="1" lang="ja-JP" altLang="en-US" sz="1200" b="1" dirty="0">
                        <a:solidFill>
                          <a:srgbClr val="FF0000"/>
                        </a:solidFill>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en-US" altLang="ja-JP" sz="1200" b="1" dirty="0"/>
                        <a:t>26</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en-US" altLang="ja-JP" sz="1200" b="1" dirty="0"/>
                        <a:t>27</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en-US" altLang="ja-JP" sz="1200" b="1" dirty="0"/>
                        <a:t>28</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r>
                        <a:rPr kumimoji="1" lang="en-US" altLang="ja-JP" sz="1200" b="1" dirty="0"/>
                        <a:t>29</a:t>
                      </a:r>
                      <a:endParaRPr kumimoji="1" lang="ja-JP" altLang="en-US" sz="1200" b="1"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extLst>
                  <a:ext uri="{0D108BD9-81ED-4DB2-BD59-A6C34878D82A}">
                    <a16:rowId xmlns:a16="http://schemas.microsoft.com/office/drawing/2014/main" val="4158831957"/>
                  </a:ext>
                </a:extLst>
              </a:tr>
              <a:tr h="572384">
                <a:tc>
                  <a:txBody>
                    <a:bodyPr/>
                    <a:lstStyle/>
                    <a:p>
                      <a:pPr algn="ctr"/>
                      <a:endParaRPr kumimoji="1" lang="ja-JP" altLang="en-US" sz="1200">
                        <a:latin typeface="UD デジタル 教科書体 NP-R" panose="02020400000000000000" pitchFamily="18" charset="-128"/>
                        <a:ea typeface="UD デジタル 教科書体 NP-R" panose="02020400000000000000" pitchFamily="18"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一般浴</a:t>
                      </a:r>
                    </a:p>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特浴</a:t>
                      </a:r>
                      <a:endParaRPr kumimoji="1" lang="en-US" altLang="ja-JP" sz="1200" dirty="0"/>
                    </a:p>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特浴</a:t>
                      </a:r>
                      <a:endParaRPr kumimoji="1" lang="en-US" altLang="ja-JP" sz="1200" dirty="0"/>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solidFill>
                            <a:srgbClr val="002060"/>
                          </a:solidFill>
                        </a:rPr>
                        <a:t>生け花</a:t>
                      </a:r>
                      <a:endParaRPr kumimoji="1" lang="en-US" altLang="ja-JP" sz="1200" dirty="0">
                        <a:solidFill>
                          <a:srgbClr val="002060"/>
                        </a:solidFill>
                      </a:endParaRPr>
                    </a:p>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dirty="0"/>
                        <a:t>一般浴</a:t>
                      </a:r>
                    </a:p>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tc>
                  <a:txBody>
                    <a:bodyPr/>
                    <a:lstStyle/>
                    <a:p>
                      <a:pPr algn="ctr"/>
                      <a:endParaRPr kumimoji="1" lang="ja-JP" altLang="en-US" sz="1200" dirty="0">
                        <a:latin typeface="UD デジタル 教科書体 NP-R" panose="02020400000000000000" pitchFamily="18" charset="-128"/>
                        <a:ea typeface="UD デジタル 教科書体 NP-R" panose="02020400000000000000" pitchFamily="18" charset="-128"/>
                      </a:endParaRPr>
                    </a:p>
                  </a:txBody>
                  <a:tcPr/>
                </a:tc>
                <a:extLst>
                  <a:ext uri="{0D108BD9-81ED-4DB2-BD59-A6C34878D82A}">
                    <a16:rowId xmlns:a16="http://schemas.microsoft.com/office/drawing/2014/main" val="3822201691"/>
                  </a:ext>
                </a:extLst>
              </a:tr>
            </a:tbl>
          </a:graphicData>
        </a:graphic>
      </p:graphicFrame>
      <p:sp>
        <p:nvSpPr>
          <p:cNvPr id="13" name="テキスト ボックス 12">
            <a:extLst>
              <a:ext uri="{FF2B5EF4-FFF2-40B4-BE49-F238E27FC236}">
                <a16:creationId xmlns:a16="http://schemas.microsoft.com/office/drawing/2014/main" id="{757F6BEA-066C-7315-D5F9-6780F59B199B}"/>
              </a:ext>
            </a:extLst>
          </p:cNvPr>
          <p:cNvSpPr txBox="1"/>
          <p:nvPr/>
        </p:nvSpPr>
        <p:spPr>
          <a:xfrm>
            <a:off x="-151435" y="176951"/>
            <a:ext cx="2422409" cy="276999"/>
          </a:xfrm>
          <a:prstGeom prst="rect">
            <a:avLst/>
          </a:prstGeom>
          <a:noFill/>
        </p:spPr>
        <p:txBody>
          <a:bodyPr wrap="square" rtlCol="0">
            <a:spAutoFit/>
          </a:bodyPr>
          <a:lstStyle/>
          <a:p>
            <a:pPr algn="ctr"/>
            <a:r>
              <a:rPr kumimoji="1" lang="ja-JP" altLang="en-US" sz="1200" b="1" dirty="0">
                <a:latin typeface="UD デジタル 教科書体 NP-R" panose="02020400000000000000" pitchFamily="18" charset="-128"/>
                <a:ea typeface="UD デジタル 教科書体 NP-R" panose="02020400000000000000" pitchFamily="18" charset="-128"/>
              </a:rPr>
              <a:t>正月行事　神社参り</a:t>
            </a:r>
          </a:p>
        </p:txBody>
      </p:sp>
      <p:sp>
        <p:nvSpPr>
          <p:cNvPr id="14" name="テキスト ボックス 13">
            <a:extLst>
              <a:ext uri="{FF2B5EF4-FFF2-40B4-BE49-F238E27FC236}">
                <a16:creationId xmlns:a16="http://schemas.microsoft.com/office/drawing/2014/main" id="{C6BBB79F-56A1-7EBD-7113-CAE345DDED73}"/>
              </a:ext>
            </a:extLst>
          </p:cNvPr>
          <p:cNvSpPr txBox="1"/>
          <p:nvPr/>
        </p:nvSpPr>
        <p:spPr>
          <a:xfrm>
            <a:off x="-37024" y="8935068"/>
            <a:ext cx="5058125" cy="938719"/>
          </a:xfrm>
          <a:prstGeom prst="rect">
            <a:avLst/>
          </a:prstGeom>
          <a:noFill/>
        </p:spPr>
        <p:txBody>
          <a:bodyPr wrap="square" rtlCol="0">
            <a:spAutoFit/>
          </a:bodyPr>
          <a:lstStyle/>
          <a:p>
            <a:r>
              <a:rPr kumimoji="1" lang="ja-JP" altLang="en-US" sz="1100" b="1" dirty="0">
                <a:latin typeface="UD デジタル 教科書体 NP-B" panose="02020700000000000000" pitchFamily="18" charset="-128"/>
                <a:ea typeface="UD デジタル 教科書体 NP-B" panose="02020700000000000000" pitchFamily="18" charset="-128"/>
              </a:rPr>
              <a:t>長寿園連絡先</a:t>
            </a:r>
            <a:endParaRPr kumimoji="1" lang="en-US" altLang="ja-JP" sz="1100" b="1" dirty="0">
              <a:latin typeface="UD デジタル 教科書体 NP-B" panose="02020700000000000000" pitchFamily="18" charset="-128"/>
              <a:ea typeface="UD デジタル 教科書体 NP-B" panose="02020700000000000000" pitchFamily="18" charset="-128"/>
            </a:endParaRPr>
          </a:p>
          <a:p>
            <a:r>
              <a:rPr kumimoji="1" lang="ja-JP" altLang="en-US" sz="1100" dirty="0">
                <a:latin typeface="UD デジタル 教科書体 NP-R" panose="02020400000000000000" pitchFamily="18" charset="-128"/>
                <a:ea typeface="UD デジタル 教科書体 NP-R" panose="02020400000000000000" pitchFamily="18" charset="-128"/>
              </a:rPr>
              <a:t>住所　八王子市叶谷町１１３３番地　</a:t>
            </a:r>
            <a:r>
              <a:rPr kumimoji="1" lang="en-US" altLang="ja-JP" sz="1100" dirty="0">
                <a:latin typeface="UD デジタル 教科書体 NP-R" panose="02020400000000000000" pitchFamily="18" charset="-128"/>
                <a:ea typeface="UD デジタル 教科書体 NP-R" panose="02020400000000000000" pitchFamily="18" charset="-128"/>
              </a:rPr>
              <a:t>TEL</a:t>
            </a:r>
            <a:r>
              <a:rPr kumimoji="1" lang="ja-JP" altLang="en-US" sz="1100" dirty="0">
                <a:latin typeface="UD デジタル 教科書体 NP-R" panose="02020400000000000000" pitchFamily="18" charset="-128"/>
                <a:ea typeface="UD デジタル 教科書体 NP-R" panose="02020400000000000000" pitchFamily="18" charset="-128"/>
              </a:rPr>
              <a:t>　０４２－６２２－０１１９</a:t>
            </a:r>
            <a:endParaRPr kumimoji="1" lang="en-US" altLang="ja-JP" sz="1100" dirty="0">
              <a:latin typeface="UD デジタル 教科書体 NP-R" panose="02020400000000000000" pitchFamily="18" charset="-128"/>
              <a:ea typeface="UD デジタル 教科書体 NP-R" panose="02020400000000000000" pitchFamily="18" charset="-128"/>
            </a:endParaRPr>
          </a:p>
          <a:p>
            <a:r>
              <a:rPr kumimoji="1" lang="ja-JP" altLang="en-US" sz="1100" dirty="0">
                <a:latin typeface="UD デジタル 教科書体 NP-R" panose="02020400000000000000" pitchFamily="18" charset="-128"/>
                <a:ea typeface="UD デジタル 教科書体 NP-R" panose="02020400000000000000" pitchFamily="18" charset="-128"/>
              </a:rPr>
              <a:t>　　　　　　　　　　　　　　　　　</a:t>
            </a:r>
            <a:r>
              <a:rPr kumimoji="1" lang="en-US" altLang="ja-JP" sz="1100" dirty="0">
                <a:latin typeface="UD デジタル 教科書体 NP-R" panose="02020400000000000000" pitchFamily="18" charset="-128"/>
                <a:ea typeface="UD デジタル 教科書体 NP-R" panose="02020400000000000000" pitchFamily="18" charset="-128"/>
              </a:rPr>
              <a:t>FAX</a:t>
            </a:r>
            <a:r>
              <a:rPr kumimoji="1" lang="ja-JP" altLang="en-US" sz="1100" dirty="0">
                <a:latin typeface="UD デジタル 教科書体 NP-R" panose="02020400000000000000" pitchFamily="18" charset="-128"/>
                <a:ea typeface="UD デジタル 教科書体 NP-R" panose="02020400000000000000" pitchFamily="18" charset="-128"/>
              </a:rPr>
              <a:t>　０４２－６７７－４７８７</a:t>
            </a:r>
            <a:endParaRPr kumimoji="1" lang="en-US" altLang="ja-JP" sz="1100" dirty="0">
              <a:latin typeface="UD デジタル 教科書体 NP-R" panose="02020400000000000000" pitchFamily="18" charset="-128"/>
              <a:ea typeface="UD デジタル 教科書体 NP-R" panose="02020400000000000000" pitchFamily="18" charset="-128"/>
            </a:endParaRPr>
          </a:p>
          <a:p>
            <a:r>
              <a:rPr kumimoji="1" lang="en-US" altLang="ja-JP" sz="1100" dirty="0">
                <a:latin typeface="UD デジタル 教科書体 NP-R" panose="02020400000000000000" pitchFamily="18" charset="-128"/>
                <a:ea typeface="UD デジタル 教科書体 NP-R" panose="02020400000000000000" pitchFamily="18" charset="-128"/>
              </a:rPr>
              <a:t>E-mail</a:t>
            </a:r>
            <a:r>
              <a:rPr kumimoji="1" lang="ja-JP" altLang="en-US" sz="1100" dirty="0">
                <a:latin typeface="UD デジタル 教科書体 NP-R" panose="02020400000000000000" pitchFamily="18" charset="-128"/>
                <a:ea typeface="UD デジタル 教科書体 NP-R" panose="02020400000000000000" pitchFamily="18" charset="-128"/>
              </a:rPr>
              <a:t>　</a:t>
            </a:r>
            <a:r>
              <a:rPr kumimoji="1" lang="en-US" altLang="ja-JP" sz="1100" dirty="0">
                <a:latin typeface="UD デジタル 教科書体 NP-R" panose="02020400000000000000" pitchFamily="18" charset="-128"/>
                <a:ea typeface="UD デジタル 教科書体 NP-R" panose="02020400000000000000" pitchFamily="18" charset="-128"/>
                <a:hlinkClick r:id="rId6"/>
              </a:rPr>
              <a:t>chojuen@tfjk.or.jp</a:t>
            </a:r>
            <a:endParaRPr kumimoji="1" lang="en-US" altLang="ja-JP" sz="1100" dirty="0">
              <a:latin typeface="UD デジタル 教科書体 NP-R" panose="02020400000000000000" pitchFamily="18" charset="-128"/>
              <a:ea typeface="UD デジタル 教科書体 NP-R" panose="02020400000000000000" pitchFamily="18" charset="-128"/>
            </a:endParaRPr>
          </a:p>
          <a:p>
            <a:endParaRPr kumimoji="1" lang="ja-JP" altLang="en-US" sz="1100" dirty="0">
              <a:latin typeface="UD デジタル 教科書体 NP-R" panose="02020400000000000000" pitchFamily="18" charset="-128"/>
              <a:ea typeface="UD デジタル 教科書体 NP-R" panose="02020400000000000000" pitchFamily="18" charset="-128"/>
            </a:endParaRPr>
          </a:p>
        </p:txBody>
      </p:sp>
      <p:sp>
        <p:nvSpPr>
          <p:cNvPr id="15" name="テキスト ボックス 14">
            <a:extLst>
              <a:ext uri="{FF2B5EF4-FFF2-40B4-BE49-F238E27FC236}">
                <a16:creationId xmlns:a16="http://schemas.microsoft.com/office/drawing/2014/main" id="{F2D89D36-EB52-304B-C96A-2A685DC4ECCD}"/>
              </a:ext>
            </a:extLst>
          </p:cNvPr>
          <p:cNvSpPr txBox="1"/>
          <p:nvPr/>
        </p:nvSpPr>
        <p:spPr>
          <a:xfrm>
            <a:off x="5489619" y="9650165"/>
            <a:ext cx="1468191" cy="276999"/>
          </a:xfrm>
          <a:prstGeom prst="rect">
            <a:avLst/>
          </a:prstGeom>
          <a:noFill/>
        </p:spPr>
        <p:txBody>
          <a:bodyPr wrap="square" rtlCol="0">
            <a:spAutoFit/>
          </a:bodyPr>
          <a:lstStyle/>
          <a:p>
            <a:r>
              <a:rPr kumimoji="1" lang="ja-JP" altLang="en-US" sz="1200" dirty="0">
                <a:latin typeface="UD デジタル 教科書体 NP-R" panose="02020400000000000000" pitchFamily="18" charset="-128"/>
                <a:ea typeface="UD デジタル 教科書体 NP-R" panose="02020400000000000000" pitchFamily="18" charset="-128"/>
              </a:rPr>
              <a:t>インスタグラム</a:t>
            </a:r>
          </a:p>
        </p:txBody>
      </p:sp>
      <p:sp>
        <p:nvSpPr>
          <p:cNvPr id="28" name="正方形/長方形 27">
            <a:extLst>
              <a:ext uri="{FF2B5EF4-FFF2-40B4-BE49-F238E27FC236}">
                <a16:creationId xmlns:a16="http://schemas.microsoft.com/office/drawing/2014/main" id="{95EA9B6E-4265-7348-5AD3-3267F41864FC}"/>
              </a:ext>
            </a:extLst>
          </p:cNvPr>
          <p:cNvSpPr/>
          <p:nvPr/>
        </p:nvSpPr>
        <p:spPr>
          <a:xfrm>
            <a:off x="250898" y="91409"/>
            <a:ext cx="1632986" cy="36057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descr="おみくじ1 | 無料イラスト素材｜素材ラボ">
            <a:extLst>
              <a:ext uri="{FF2B5EF4-FFF2-40B4-BE49-F238E27FC236}">
                <a16:creationId xmlns:a16="http://schemas.microsoft.com/office/drawing/2014/main" id="{9BB5948A-EE5B-62AE-57AB-4B3F8D8BA2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820" t="14226" r="16270" b="15632"/>
          <a:stretch/>
        </p:blipFill>
        <p:spPr bwMode="auto">
          <a:xfrm>
            <a:off x="5612751" y="2378248"/>
            <a:ext cx="1159522" cy="927617"/>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F9F17E89-1316-8DC0-B599-B3D243980ED4}"/>
              </a:ext>
            </a:extLst>
          </p:cNvPr>
          <p:cNvSpPr txBox="1"/>
          <p:nvPr/>
        </p:nvSpPr>
        <p:spPr>
          <a:xfrm>
            <a:off x="2654659" y="9626658"/>
            <a:ext cx="3277672" cy="261610"/>
          </a:xfrm>
          <a:prstGeom prst="rect">
            <a:avLst/>
          </a:prstGeom>
          <a:noFill/>
        </p:spPr>
        <p:txBody>
          <a:bodyPr wrap="square">
            <a:spAutoFit/>
          </a:bodyPr>
          <a:lstStyle/>
          <a:p>
            <a:r>
              <a:rPr kumimoji="1" lang="ja-JP" altLang="en-US" sz="1100" dirty="0">
                <a:latin typeface="UD デジタル 教科書体 NP-R" panose="02020400000000000000" pitchFamily="18" charset="-128"/>
                <a:ea typeface="UD デジタル 教科書体 NP-R" panose="02020400000000000000" pitchFamily="18" charset="-128"/>
              </a:rPr>
              <a:t>ホームページ　</a:t>
            </a:r>
            <a:r>
              <a:rPr kumimoji="1" lang="en-US" altLang="ja-JP" sz="1100" dirty="0">
                <a:latin typeface="UD デジタル 教科書体 NP-R" panose="02020400000000000000" pitchFamily="18" charset="-128"/>
                <a:ea typeface="UD デジタル 教科書体 NP-R" panose="02020400000000000000" pitchFamily="18" charset="-128"/>
                <a:hlinkClick r:id="rId8"/>
              </a:rPr>
              <a:t>http://www.choujuen.org</a:t>
            </a:r>
            <a:endParaRPr kumimoji="1" lang="en-US" altLang="ja-JP" sz="1100" dirty="0">
              <a:latin typeface="UD デジタル 教科書体 NP-R" panose="02020400000000000000" pitchFamily="18" charset="-128"/>
              <a:ea typeface="UD デジタル 教科書体 NP-R" panose="02020400000000000000" pitchFamily="18" charset="-128"/>
            </a:endParaRPr>
          </a:p>
        </p:txBody>
      </p:sp>
      <p:pic>
        <p:nvPicPr>
          <p:cNvPr id="9" name="図 8" descr="建物, 座る, グリーン, 小さい が含まれている画像&#10;&#10;自動的に生成された説明">
            <a:extLst>
              <a:ext uri="{FF2B5EF4-FFF2-40B4-BE49-F238E27FC236}">
                <a16:creationId xmlns:a16="http://schemas.microsoft.com/office/drawing/2014/main" id="{81B26B1D-2203-9E4F-4206-D5C6F99DC2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5072917" y="287461"/>
            <a:ext cx="1901693" cy="1426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図 2" descr="建物, 座る, 小さい, グリーン が含まれている画像&#10;&#10;自動的に生成された説明">
            <a:extLst>
              <a:ext uri="{FF2B5EF4-FFF2-40B4-BE49-F238E27FC236}">
                <a16:creationId xmlns:a16="http://schemas.microsoft.com/office/drawing/2014/main" id="{041EC8A0-5F8A-E3BC-C432-90AA285FBEC0}"/>
              </a:ext>
            </a:extLst>
          </p:cNvPr>
          <p:cNvPicPr>
            <a:picLocks noChangeAspect="1"/>
          </p:cNvPicPr>
          <p:nvPr/>
        </p:nvPicPr>
        <p:blipFill rotWithShape="1">
          <a:blip r:embed="rId10">
            <a:extLst>
              <a:ext uri="{28A0092B-C50C-407E-A947-70E740481C1C}">
                <a14:useLocalDpi xmlns:a14="http://schemas.microsoft.com/office/drawing/2010/main" val="0"/>
              </a:ext>
            </a:extLst>
          </a:blip>
          <a:srcRect l="21681" t="10144" r="21340" b="16812"/>
          <a:stretch/>
        </p:blipFill>
        <p:spPr>
          <a:xfrm rot="5400000">
            <a:off x="3271509" y="64939"/>
            <a:ext cx="1698439" cy="1632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図 7" descr="椅子, テーブル, 座る, 小さい が含まれている画像&#10;&#10;自動的に生成された説明">
            <a:extLst>
              <a:ext uri="{FF2B5EF4-FFF2-40B4-BE49-F238E27FC236}">
                <a16:creationId xmlns:a16="http://schemas.microsoft.com/office/drawing/2014/main" id="{95CD509C-428F-14E0-02C9-6DEB2E30FF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3977025" y="1607842"/>
            <a:ext cx="1728679" cy="1296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図 10" descr="人, 小さい, 少し, 子供 が含まれている画像&#10;&#10;自動的に生成された説明">
            <a:extLst>
              <a:ext uri="{FF2B5EF4-FFF2-40B4-BE49-F238E27FC236}">
                <a16:creationId xmlns:a16="http://schemas.microsoft.com/office/drawing/2014/main" id="{62D3600F-44E0-7869-63A0-FC3BF76A538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1502187" y="816305"/>
            <a:ext cx="1836733" cy="13775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図 15" descr="屋内, テーブル, 座る, グリーン が含まれている画像&#10;&#10;自動的に生成された説明">
            <a:extLst>
              <a:ext uri="{FF2B5EF4-FFF2-40B4-BE49-F238E27FC236}">
                <a16:creationId xmlns:a16="http://schemas.microsoft.com/office/drawing/2014/main" id="{2FF07EFB-5681-2E53-7840-1778AE2B9482}"/>
              </a:ext>
            </a:extLst>
          </p:cNvPr>
          <p:cNvPicPr>
            <a:picLocks noChangeAspect="1"/>
          </p:cNvPicPr>
          <p:nvPr/>
        </p:nvPicPr>
        <p:blipFill rotWithShape="1">
          <a:blip r:embed="rId13">
            <a:extLst>
              <a:ext uri="{28A0092B-C50C-407E-A947-70E740481C1C}">
                <a14:useLocalDpi xmlns:a14="http://schemas.microsoft.com/office/drawing/2010/main" val="0"/>
              </a:ext>
            </a:extLst>
          </a:blip>
          <a:srcRect l="22593" r="7606"/>
          <a:stretch/>
        </p:blipFill>
        <p:spPr>
          <a:xfrm rot="5400000">
            <a:off x="3153669" y="2292084"/>
            <a:ext cx="883406" cy="9492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図 18" descr="ベッドの上に座っている赤ちゃん&#10;&#10;中程度の精度で自動的に生成された説明">
            <a:extLst>
              <a:ext uri="{FF2B5EF4-FFF2-40B4-BE49-F238E27FC236}">
                <a16:creationId xmlns:a16="http://schemas.microsoft.com/office/drawing/2014/main" id="{BC4EEEB9-699A-E870-05B2-9ACF68C6FC79}"/>
              </a:ext>
            </a:extLst>
          </p:cNvPr>
          <p:cNvPicPr>
            <a:picLocks noChangeAspect="1"/>
          </p:cNvPicPr>
          <p:nvPr/>
        </p:nvPicPr>
        <p:blipFill rotWithShape="1">
          <a:blip r:embed="rId14">
            <a:extLst>
              <a:ext uri="{28A0092B-C50C-407E-A947-70E740481C1C}">
                <a14:useLocalDpi xmlns:a14="http://schemas.microsoft.com/office/drawing/2010/main" val="0"/>
              </a:ext>
            </a:extLst>
          </a:blip>
          <a:srcRect l="27448" r="28997"/>
          <a:stretch/>
        </p:blipFill>
        <p:spPr>
          <a:xfrm rot="5400000">
            <a:off x="377949" y="2422442"/>
            <a:ext cx="809558" cy="13940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図 20" descr="人の手&#10;&#10;中程度の精度で自動的に生成された説明">
            <a:extLst>
              <a:ext uri="{FF2B5EF4-FFF2-40B4-BE49-F238E27FC236}">
                <a16:creationId xmlns:a16="http://schemas.microsoft.com/office/drawing/2014/main" id="{922A97E6-C2D0-D173-585A-B4CDF219399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a:off x="-174731" y="792403"/>
            <a:ext cx="2007087" cy="15053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テキスト ボックス 21">
            <a:extLst>
              <a:ext uri="{FF2B5EF4-FFF2-40B4-BE49-F238E27FC236}">
                <a16:creationId xmlns:a16="http://schemas.microsoft.com/office/drawing/2014/main" id="{A8020B56-0F4C-F54F-5FEC-157F417E73E4}"/>
              </a:ext>
            </a:extLst>
          </p:cNvPr>
          <p:cNvSpPr txBox="1"/>
          <p:nvPr/>
        </p:nvSpPr>
        <p:spPr>
          <a:xfrm>
            <a:off x="5489619" y="2169120"/>
            <a:ext cx="1629116" cy="276999"/>
          </a:xfrm>
          <a:prstGeom prst="rect">
            <a:avLst/>
          </a:prstGeom>
          <a:noFill/>
        </p:spPr>
        <p:txBody>
          <a:bodyPr wrap="square" rtlCol="0">
            <a:spAutoFit/>
          </a:bodyPr>
          <a:lstStyle/>
          <a:p>
            <a:r>
              <a:rPr kumimoji="1" lang="ja-JP" altLang="en-US" sz="1200" dirty="0">
                <a:solidFill>
                  <a:srgbClr val="FF0000"/>
                </a:solidFill>
                <a:latin typeface="UD デジタル 教科書体 N-B" panose="02020700000000000000" pitchFamily="17" charset="-128"/>
                <a:ea typeface="UD デジタル 教科書体 N-B" panose="02020700000000000000" pitchFamily="17" charset="-128"/>
              </a:rPr>
              <a:t>職員手作りの鳥居</a:t>
            </a:r>
          </a:p>
        </p:txBody>
      </p:sp>
      <p:sp>
        <p:nvSpPr>
          <p:cNvPr id="23" name="テキスト ボックス 22">
            <a:extLst>
              <a:ext uri="{FF2B5EF4-FFF2-40B4-BE49-F238E27FC236}">
                <a16:creationId xmlns:a16="http://schemas.microsoft.com/office/drawing/2014/main" id="{4E39449D-AD3F-49BE-F23E-6904850D715C}"/>
              </a:ext>
            </a:extLst>
          </p:cNvPr>
          <p:cNvSpPr txBox="1"/>
          <p:nvPr/>
        </p:nvSpPr>
        <p:spPr>
          <a:xfrm>
            <a:off x="1800183" y="3299731"/>
            <a:ext cx="4452602" cy="261610"/>
          </a:xfrm>
          <a:prstGeom prst="rect">
            <a:avLst/>
          </a:prstGeom>
          <a:noFill/>
        </p:spPr>
        <p:txBody>
          <a:bodyPr wrap="square" rtlCol="0">
            <a:spAutoFit/>
          </a:bodyPr>
          <a:lstStyle/>
          <a:p>
            <a:r>
              <a:rPr kumimoji="1" lang="ja-JP" altLang="en-US" sz="1100" dirty="0">
                <a:latin typeface="UD デジタル 教科書体 N-B" panose="02020700000000000000" pitchFamily="17" charset="-128"/>
                <a:ea typeface="UD デジタル 教科書体 N-B" panose="02020700000000000000" pitchFamily="17" charset="-128"/>
              </a:rPr>
              <a:t>おみくじとお参りのイベントを開催。皆様に喜んでいただけました</a:t>
            </a:r>
            <a:r>
              <a:rPr kumimoji="1" lang="ja-JP" altLang="en-US" sz="1100" dirty="0"/>
              <a:t>。</a:t>
            </a:r>
          </a:p>
        </p:txBody>
      </p:sp>
    </p:spTree>
    <p:extLst>
      <p:ext uri="{BB962C8B-B14F-4D97-AF65-F5344CB8AC3E}">
        <p14:creationId xmlns:p14="http://schemas.microsoft.com/office/powerpoint/2010/main" val="133397868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3437</TotalTime>
  <Words>303</Words>
  <Application>Microsoft Office PowerPoint</Application>
  <PresentationFormat>A4 210 x 297 mm</PresentationFormat>
  <Paragraphs>99</Paragraphs>
  <Slides>2</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vt:i4>
      </vt:variant>
    </vt:vector>
  </HeadingPairs>
  <TitlesOfParts>
    <vt:vector size="10" baseType="lpstr">
      <vt:lpstr>UD デジタル 教科書体 N-B</vt:lpstr>
      <vt:lpstr>UD デジタル 教科書体 NP-B</vt:lpstr>
      <vt:lpstr>UD デジタル 教科書体 NP-R</vt:lpstr>
      <vt:lpstr>游ゴシック</vt:lpstr>
      <vt:lpstr>Arial</vt:lpstr>
      <vt:lpstr>Calibri</vt:lpstr>
      <vt:lpstr>Calibri Light</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※予定は、予告なく変更の可能性があります。</dc:title>
  <dc:creator>user14</dc:creator>
  <cp:lastModifiedBy>user04</cp:lastModifiedBy>
  <cp:revision>91</cp:revision>
  <cp:lastPrinted>2024-01-21T23:28:53Z</cp:lastPrinted>
  <dcterms:created xsi:type="dcterms:W3CDTF">2021-11-23T03:23:47Z</dcterms:created>
  <dcterms:modified xsi:type="dcterms:W3CDTF">2024-01-21T23:29:41Z</dcterms:modified>
</cp:coreProperties>
</file>